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7"/>
  </p:notesMasterIdLst>
  <p:sldIdLst>
    <p:sldId id="256" r:id="rId2"/>
    <p:sldId id="292" r:id="rId3"/>
    <p:sldId id="293" r:id="rId4"/>
    <p:sldId id="306" r:id="rId5"/>
    <p:sldId id="297" r:id="rId6"/>
    <p:sldId id="319" r:id="rId7"/>
    <p:sldId id="316" r:id="rId8"/>
    <p:sldId id="320" r:id="rId9"/>
    <p:sldId id="321" r:id="rId10"/>
    <p:sldId id="318" r:id="rId11"/>
    <p:sldId id="322" r:id="rId12"/>
    <p:sldId id="311" r:id="rId13"/>
    <p:sldId id="326" r:id="rId14"/>
    <p:sldId id="323" r:id="rId15"/>
    <p:sldId id="324" r:id="rId16"/>
    <p:sldId id="325" r:id="rId17"/>
    <p:sldId id="327" r:id="rId18"/>
    <p:sldId id="328" r:id="rId19"/>
    <p:sldId id="330" r:id="rId20"/>
    <p:sldId id="329" r:id="rId21"/>
    <p:sldId id="310" r:id="rId22"/>
    <p:sldId id="312" r:id="rId23"/>
    <p:sldId id="299" r:id="rId24"/>
    <p:sldId id="313" r:id="rId25"/>
    <p:sldId id="315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DC7A5F2-D1E3-46BA-B75B-4FE60A8C8BEF}">
  <a:tblStyle styleId="{EDC7A5F2-D1E3-46BA-B75B-4FE60A8C8B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13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408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5D3794B-289A-4A80-97D7-111025398D45}" type="datetimeFigureOut">
              <a:rPr lang="en-US" smtClean="0"/>
              <a:t>15/07/23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5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  <p:sldLayoutId id="2147483660" r:id="rId5"/>
    <p:sldLayoutId id="2147483663" r:id="rId6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redacademica.edu.co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s://docs.google.com/forms/d/e/1FAIpQLSccH5aFcW-tupKetKv6PZdbR6epO8XWiXvQvU30Mr51yYMGug/viewform" TargetMode="External"/><Relationship Id="rId5" Type="http://schemas.openxmlformats.org/officeDocument/2006/relationships/image" Target="../media/image23.png"/><Relationship Id="rId6" Type="http://schemas.microsoft.com/office/2007/relationships/hdphoto" Target="../media/hdphoto2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academica.edu.co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/>
              <a:t>PRUEBA SABER 11- INGLÉS  </a:t>
            </a:r>
            <a:br>
              <a:rPr lang="es-ES_tradnl" dirty="0" smtClean="0"/>
            </a:br>
            <a:r>
              <a:rPr lang="es-ES_tradnl" dirty="0" smtClean="0"/>
              <a:t>Preparación</a:t>
            </a:r>
            <a:br>
              <a:rPr lang="es-ES_tradnl" dirty="0" smtClean="0"/>
            </a:br>
            <a:r>
              <a:rPr lang="es-ES_tradnl" dirty="0" smtClean="0"/>
              <a:t>Parte 4</a:t>
            </a:r>
            <a:endParaRPr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265246" y="3762306"/>
            <a:ext cx="4740761" cy="1269927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s-MX" dirty="0" smtClean="0"/>
          </a:p>
          <a:p>
            <a:pPr algn="r"/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DISEÑADO POR: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Diana Univio </a:t>
            </a:r>
            <a:r>
              <a:rPr lang="mr-IN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 I.E.D. Villa Elisa</a:t>
            </a:r>
          </a:p>
          <a:p>
            <a:pPr algn="r"/>
            <a:endParaRPr lang="es-MX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CONTENIDO ADAPTADO DE: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Cartilla KNOW NOW 2.0 </a:t>
            </a:r>
            <a:r>
              <a:rPr lang="mr-IN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SED 2022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55083" y="293918"/>
            <a:ext cx="4770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Reforcemos </a:t>
            </a:r>
            <a:r>
              <a:rPr lang="es-MX" sz="2800" b="1" dirty="0">
                <a:solidFill>
                  <a:schemeClr val="bg1"/>
                </a:solidFill>
                <a:latin typeface="American Typewriter"/>
                <a:cs typeface="American Typewriter"/>
              </a:rPr>
              <a:t>la estrategia</a:t>
            </a:r>
            <a:endParaRPr lang="es-ES" sz="28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880004" y="817139"/>
            <a:ext cx="7453498" cy="60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 algn="ctr">
              <a:buNone/>
            </a:pPr>
            <a:r>
              <a:rPr lang="es-ES" sz="1800" b="1" dirty="0">
                <a:solidFill>
                  <a:srgbClr val="FFFFFF"/>
                </a:solidFill>
              </a:rPr>
              <a:t>Lea el texto </a:t>
            </a:r>
            <a:r>
              <a:rPr lang="es-E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What’s</a:t>
            </a:r>
            <a:r>
              <a:rPr lang="es-ES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New in </a:t>
            </a:r>
            <a:r>
              <a:rPr lang="es-E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es-ES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News </a:t>
            </a:r>
            <a:r>
              <a:rPr lang="es-ES" sz="1800" b="1" dirty="0">
                <a:solidFill>
                  <a:srgbClr val="FFFFFF"/>
                </a:solidFill>
              </a:rPr>
              <a:t>y responda las preguntas </a:t>
            </a:r>
            <a:r>
              <a:rPr lang="es-ES" sz="1800" b="1" dirty="0" smtClean="0">
                <a:solidFill>
                  <a:srgbClr val="FFFFFF"/>
                </a:solidFill>
              </a:rPr>
              <a:t>a continuación. </a:t>
            </a:r>
            <a:endParaRPr lang="es-ES" sz="1800" dirty="0" smtClean="0">
              <a:solidFill>
                <a:srgbClr val="FFFFFF"/>
              </a:solidFill>
            </a:endParaRPr>
          </a:p>
        </p:txBody>
      </p:sp>
      <p:pic>
        <p:nvPicPr>
          <p:cNvPr id="6" name="Imagen 5" descr="Captura de pantalla 2023-07-14 a la(s) 11.44.1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65" y="1527768"/>
            <a:ext cx="5713197" cy="3416896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63044" y="4456741"/>
            <a:ext cx="1475437" cy="49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>
              <a:buNone/>
            </a:pPr>
            <a:r>
              <a:rPr lang="es-ES" b="1" i="1" dirty="0" smtClean="0">
                <a:solidFill>
                  <a:schemeClr val="bg1"/>
                </a:solidFill>
              </a:rPr>
              <a:t>Cartilla página 37</a:t>
            </a:r>
          </a:p>
        </p:txBody>
      </p:sp>
    </p:spTree>
    <p:extLst>
      <p:ext uri="{BB962C8B-B14F-4D97-AF65-F5344CB8AC3E}">
        <p14:creationId xmlns:p14="http://schemas.microsoft.com/office/powerpoint/2010/main" val="117842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3-07-14 a la(s) 12.08.25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8" y="641202"/>
            <a:ext cx="7332619" cy="4037235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444100" y="120632"/>
            <a:ext cx="1697376" cy="49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>
              <a:buNone/>
            </a:pP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Cartilla página 38</a:t>
            </a:r>
          </a:p>
        </p:txBody>
      </p:sp>
    </p:spTree>
    <p:extLst>
      <p:ext uri="{BB962C8B-B14F-4D97-AF65-F5344CB8AC3E}">
        <p14:creationId xmlns:p14="http://schemas.microsoft.com/office/powerpoint/2010/main" val="66829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7-11 a la(s) 4.25.1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39" y="4400049"/>
            <a:ext cx="5592201" cy="622340"/>
          </a:xfrm>
          <a:prstGeom prst="rect">
            <a:avLst/>
          </a:prstGeom>
        </p:spPr>
      </p:pic>
      <p:pic>
        <p:nvPicPr>
          <p:cNvPr id="2" name="Imagen 1" descr="Captura de pantalla 2023-07-14 a la(s) 12.08.38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5" y="480902"/>
            <a:ext cx="7264603" cy="38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55083" y="293918"/>
            <a:ext cx="4770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Revisemos las respuestas</a:t>
            </a:r>
            <a:endParaRPr lang="es-ES" sz="28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63044" y="4704695"/>
            <a:ext cx="1475437" cy="49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>
              <a:buNone/>
            </a:pPr>
            <a:r>
              <a:rPr lang="es-ES" b="1" i="1" dirty="0" smtClean="0">
                <a:solidFill>
                  <a:srgbClr val="028E95"/>
                </a:solidFill>
              </a:rPr>
              <a:t>Cartilla página 39</a:t>
            </a:r>
          </a:p>
        </p:txBody>
      </p:sp>
      <p:pic>
        <p:nvPicPr>
          <p:cNvPr id="2" name="Imagen 1" descr="Captura de pantalla 2023-07-14 a la(s) 12.12.27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3" y="966255"/>
            <a:ext cx="7903326" cy="33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0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3-07-14 a la(s) 12.12.40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5" y="824211"/>
            <a:ext cx="8051282" cy="37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2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3-07-14 a la(s) 12.12.51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" y="887820"/>
            <a:ext cx="8058616" cy="33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2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3-07-14 a la(s) 12.13.02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" y="1035790"/>
            <a:ext cx="7816375" cy="31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2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3-07-14 a la(s) 12.13.09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1" y="1196091"/>
            <a:ext cx="7604499" cy="27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3-07-14 a la(s) 12.13.29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7" y="1208494"/>
            <a:ext cx="8188775" cy="2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3-07-14 a la(s) 12.13.41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3" y="949799"/>
            <a:ext cx="7903327" cy="30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dirty="0"/>
          </a:p>
        </p:txBody>
      </p:sp>
      <p:sp>
        <p:nvSpPr>
          <p:cNvPr id="9" name="Google Shape;417;p19"/>
          <p:cNvSpPr txBox="1">
            <a:spLocks/>
          </p:cNvSpPr>
          <p:nvPr/>
        </p:nvSpPr>
        <p:spPr>
          <a:xfrm>
            <a:off x="1210942" y="16"/>
            <a:ext cx="7479482" cy="602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</a:pP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Cuáles son las partes de la prueba SABER 11 de inglés?</a:t>
            </a:r>
          </a:p>
        </p:txBody>
      </p:sp>
      <p:pic>
        <p:nvPicPr>
          <p:cNvPr id="2" name="Imagen 1" descr="Captura de pantalla 2023-07-06 a la(s) 12.17.08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77" y="477403"/>
            <a:ext cx="5354035" cy="4162673"/>
          </a:xfrm>
          <a:prstGeom prst="rect">
            <a:avLst/>
          </a:prstGeom>
        </p:spPr>
      </p:pic>
      <p:sp>
        <p:nvSpPr>
          <p:cNvPr id="11" name="Google Shape;395;p16"/>
          <p:cNvSpPr txBox="1">
            <a:spLocks/>
          </p:cNvSpPr>
          <p:nvPr/>
        </p:nvSpPr>
        <p:spPr>
          <a:xfrm>
            <a:off x="479900" y="4664295"/>
            <a:ext cx="4943700" cy="451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000" b="1" smtClean="0">
                <a:solidFill>
                  <a:srgbClr val="02BDC7"/>
                </a:solidFill>
              </a:rPr>
              <a:t>Cartilla KNOW NOW 2.0 – SED 2022</a:t>
            </a:r>
            <a:r>
              <a:rPr lang="en" sz="1000" smtClean="0">
                <a:solidFill>
                  <a:srgbClr val="02BDC7"/>
                </a:solidFill>
              </a:rPr>
              <a:t>.</a:t>
            </a:r>
          </a:p>
          <a:p>
            <a:r>
              <a:rPr lang="en" sz="1000" smtClean="0">
                <a:solidFill>
                  <a:srgbClr val="02BDC7"/>
                </a:solidFill>
              </a:rPr>
              <a:t>Disponible en: </a:t>
            </a:r>
            <a:r>
              <a:rPr lang="en" sz="1000" smtClean="0">
                <a:solidFill>
                  <a:srgbClr val="02BDC7"/>
                </a:solidFill>
                <a:hlinkClick r:id="rId4"/>
              </a:rPr>
              <a:t>https://www.redacademica.edu.co/</a:t>
            </a:r>
            <a:r>
              <a:rPr lang="en" sz="1000" smtClean="0">
                <a:solidFill>
                  <a:srgbClr val="02BDC7"/>
                </a:solidFill>
              </a:rPr>
              <a:t> </a:t>
            </a:r>
          </a:p>
          <a:p>
            <a:pPr>
              <a:buClr>
                <a:schemeClr val="dk1"/>
              </a:buClr>
              <a:buSzPts val="1100"/>
            </a:pPr>
            <a:endParaRPr lang="en" sz="1000" smtClean="0">
              <a:solidFill>
                <a:srgbClr val="02BDC7"/>
              </a:solidFill>
            </a:endParaRPr>
          </a:p>
          <a:p>
            <a:endParaRPr lang="en" sz="1000" dirty="0">
              <a:solidFill>
                <a:srgbClr val="02BDC7"/>
              </a:solidFill>
            </a:endParaRPr>
          </a:p>
        </p:txBody>
      </p:sp>
      <p:sp>
        <p:nvSpPr>
          <p:cNvPr id="3" name="Corchetes 2"/>
          <p:cNvSpPr/>
          <p:nvPr/>
        </p:nvSpPr>
        <p:spPr>
          <a:xfrm>
            <a:off x="2034400" y="2379850"/>
            <a:ext cx="5542052" cy="616549"/>
          </a:xfrm>
          <a:prstGeom prst="bracket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927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3-07-11 a la(s) 4.25.1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39" y="4113541"/>
            <a:ext cx="5592201" cy="622340"/>
          </a:xfrm>
          <a:prstGeom prst="rect">
            <a:avLst/>
          </a:prstGeom>
        </p:spPr>
      </p:pic>
      <p:pic>
        <p:nvPicPr>
          <p:cNvPr id="3" name="Imagen 2" descr="Captura de pantalla 2023-07-14 a la(s) 12.13.51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6" y="998090"/>
            <a:ext cx="8061945" cy="29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14114" y="383230"/>
            <a:ext cx="79218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TIPS</a:t>
            </a:r>
            <a:endParaRPr lang="es-ES" sz="32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pic>
        <p:nvPicPr>
          <p:cNvPr id="6" name="Imagen 5" descr="Captura de pantalla 2023-07-11 a la(s) 4.05.26 p.m.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4" y="2880316"/>
            <a:ext cx="2038888" cy="2349500"/>
          </a:xfrm>
          <a:prstGeom prst="rect">
            <a:avLst/>
          </a:prstGeom>
        </p:spPr>
      </p:pic>
      <p:pic>
        <p:nvPicPr>
          <p:cNvPr id="3" name="Imagen 2" descr="Captura de pantalla 2023-07-14 a la(s) 12.17.48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" y="1344061"/>
            <a:ext cx="8068715" cy="2106563"/>
          </a:xfrm>
          <a:prstGeom prst="rect">
            <a:avLst/>
          </a:prstGeom>
        </p:spPr>
      </p:pic>
      <p:sp>
        <p:nvSpPr>
          <p:cNvPr id="4" name="Menos 3"/>
          <p:cNvSpPr/>
          <p:nvPr/>
        </p:nvSpPr>
        <p:spPr>
          <a:xfrm>
            <a:off x="1701496" y="1492031"/>
            <a:ext cx="641143" cy="4571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306951" y="1036284"/>
            <a:ext cx="2280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 titulo y primer párrafo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0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14114" y="-138917"/>
            <a:ext cx="79218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Pruebe </a:t>
            </a:r>
            <a:r>
              <a:rPr lang="es-MX" sz="3200" b="1" dirty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sus habilidades en clase</a:t>
            </a:r>
            <a:endParaRPr lang="es-ES" sz="3200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2" name="Imagen 1" descr="Captura de pantalla 2023-07-14 a la(s) 12.20.40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53" y="445859"/>
            <a:ext cx="5482222" cy="4479759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263044" y="4704695"/>
            <a:ext cx="1475437" cy="49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>
              <a:buNone/>
            </a:pPr>
            <a:r>
              <a:rPr lang="es-ES" b="1" i="1" dirty="0" smtClean="0">
                <a:solidFill>
                  <a:srgbClr val="028E95"/>
                </a:solidFill>
              </a:rPr>
              <a:t>Cartilla página 42</a:t>
            </a:r>
          </a:p>
        </p:txBody>
      </p:sp>
    </p:spTree>
    <p:extLst>
      <p:ext uri="{BB962C8B-B14F-4D97-AF65-F5344CB8AC3E}">
        <p14:creationId xmlns:p14="http://schemas.microsoft.com/office/powerpoint/2010/main" val="67736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3-07-14 a la(s) 12.22.2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79" y="0"/>
            <a:ext cx="4779908" cy="5143500"/>
          </a:xfrm>
          <a:prstGeom prst="rect">
            <a:avLst/>
          </a:prstGeom>
        </p:spPr>
      </p:pic>
      <p:pic>
        <p:nvPicPr>
          <p:cNvPr id="3" name="Imagen 2" descr="Captura de pantalla 2023-07-14 a la(s) 12.24.07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0" y="2324463"/>
            <a:ext cx="1509168" cy="11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8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107584" y="1415143"/>
            <a:ext cx="3972416" cy="49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 algn="just">
              <a:buNone/>
            </a:pPr>
            <a:r>
              <a:rPr lang="es-ES" sz="2400" b="1" i="1" dirty="0" smtClean="0">
                <a:solidFill>
                  <a:srgbClr val="FFFFFF"/>
                </a:solidFill>
              </a:rPr>
              <a:t>Registra tus resultados</a:t>
            </a:r>
          </a:p>
        </p:txBody>
      </p:sp>
      <p:pic>
        <p:nvPicPr>
          <p:cNvPr id="2" name="Imagen 1" descr="Captura de pantalla 2023-07-14 a la(s) 12.24.59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9" y="2184243"/>
            <a:ext cx="6657876" cy="23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331997" y="1365491"/>
            <a:ext cx="6785987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800" dirty="0" err="1" smtClean="0">
                <a:solidFill>
                  <a:srgbClr val="FFB600"/>
                </a:solidFill>
              </a:rPr>
              <a:t>It´s</a:t>
            </a:r>
            <a:r>
              <a:rPr lang="es-ES_tradnl" sz="4800" dirty="0" smtClean="0">
                <a:solidFill>
                  <a:srgbClr val="FFB600"/>
                </a:solidFill>
              </a:rPr>
              <a:t> time </a:t>
            </a:r>
            <a:r>
              <a:rPr lang="es-ES_tradnl" sz="4800" dirty="0" err="1" smtClean="0">
                <a:solidFill>
                  <a:srgbClr val="FFB600"/>
                </a:solidFill>
              </a:rPr>
              <a:t>to</a:t>
            </a:r>
            <a:r>
              <a:rPr lang="es-ES_tradnl" sz="4800" dirty="0" smtClean="0">
                <a:solidFill>
                  <a:srgbClr val="FFB600"/>
                </a:solidFill>
              </a:rPr>
              <a:t> </a:t>
            </a:r>
            <a:r>
              <a:rPr lang="es-ES_tradnl" sz="4800" dirty="0" err="1" smtClean="0">
                <a:solidFill>
                  <a:srgbClr val="FFB600"/>
                </a:solidFill>
              </a:rPr>
              <a:t>check</a:t>
            </a:r>
            <a:r>
              <a:rPr lang="es-ES_tradnl" sz="4800" dirty="0" smtClean="0">
                <a:solidFill>
                  <a:srgbClr val="FFB600"/>
                </a:solidFill>
              </a:rPr>
              <a:t> </a:t>
            </a:r>
            <a:r>
              <a:rPr lang="es-ES_tradnl" sz="4800" dirty="0" err="1" smtClean="0">
                <a:solidFill>
                  <a:srgbClr val="FFB600"/>
                </a:solidFill>
              </a:rPr>
              <a:t>how</a:t>
            </a:r>
            <a:r>
              <a:rPr lang="es-ES_tradnl" sz="4800" dirty="0" smtClean="0">
                <a:solidFill>
                  <a:srgbClr val="FFB600"/>
                </a:solidFill>
              </a:rPr>
              <a:t> </a:t>
            </a:r>
            <a:r>
              <a:rPr lang="es-ES_tradnl" sz="4800" dirty="0" err="1" smtClean="0">
                <a:solidFill>
                  <a:srgbClr val="FFB600"/>
                </a:solidFill>
              </a:rPr>
              <a:t>you</a:t>
            </a:r>
            <a:r>
              <a:rPr lang="es-ES_tradnl" sz="4800" dirty="0" smtClean="0">
                <a:solidFill>
                  <a:srgbClr val="FFB600"/>
                </a:solidFill>
              </a:rPr>
              <a:t> </a:t>
            </a:r>
            <a:r>
              <a:rPr lang="es-ES_tradnl" sz="4800" dirty="0" err="1" smtClean="0">
                <a:solidFill>
                  <a:srgbClr val="FFB600"/>
                </a:solidFill>
              </a:rPr>
              <a:t>implemented</a:t>
            </a:r>
            <a:r>
              <a:rPr lang="es-ES_tradnl" sz="4800" dirty="0" smtClean="0">
                <a:solidFill>
                  <a:srgbClr val="FFB600"/>
                </a:solidFill>
              </a:rPr>
              <a:t> </a:t>
            </a:r>
            <a:r>
              <a:rPr lang="es-ES_tradnl" sz="4800" dirty="0" err="1" smtClean="0">
                <a:solidFill>
                  <a:srgbClr val="FFB600"/>
                </a:solidFill>
              </a:rPr>
              <a:t>the</a:t>
            </a:r>
            <a:r>
              <a:rPr lang="es-ES_tradnl" sz="4800" dirty="0" smtClean="0">
                <a:solidFill>
                  <a:srgbClr val="FFB600"/>
                </a:solidFill>
              </a:rPr>
              <a:t> </a:t>
            </a:r>
            <a:r>
              <a:rPr lang="es-ES_tradnl" sz="4800" dirty="0" err="1" smtClean="0">
                <a:solidFill>
                  <a:srgbClr val="FFB600"/>
                </a:solidFill>
              </a:rPr>
              <a:t>strategies</a:t>
            </a:r>
            <a:r>
              <a:rPr lang="en" sz="4800" dirty="0" smtClean="0">
                <a:solidFill>
                  <a:srgbClr val="FFB600"/>
                </a:solidFill>
              </a:rPr>
              <a:t>!</a:t>
            </a:r>
            <a:endParaRPr sz="4800" dirty="0">
              <a:solidFill>
                <a:srgbClr val="FFB600"/>
              </a:solidFill>
            </a:endParaRPr>
          </a:p>
        </p:txBody>
      </p:sp>
      <p:pic>
        <p:nvPicPr>
          <p:cNvPr id="405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22" y="3564248"/>
            <a:ext cx="1632098" cy="1677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" name="Imagen 2" descr="Captura de pantalla 2023-07-12 a la(s) 9.13.24 a.m.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66" y="3300523"/>
            <a:ext cx="1269349" cy="12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4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295069" y="377977"/>
            <a:ext cx="3052142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s-ES_tradnl" sz="2000" b="1" dirty="0" smtClean="0">
                <a:solidFill>
                  <a:schemeClr val="bg1"/>
                </a:solidFill>
              </a:rPr>
              <a:t>¿</a:t>
            </a:r>
            <a:r>
              <a:rPr lang="es-ES_tradnl" sz="2000" b="1" dirty="0">
                <a:solidFill>
                  <a:schemeClr val="bg1"/>
                </a:solidFill>
              </a:rPr>
              <a:t>Qué niveles evalúa la prueba SABER 11??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" name="Google Shape;395;p16"/>
          <p:cNvSpPr txBox="1">
            <a:spLocks/>
          </p:cNvSpPr>
          <p:nvPr/>
        </p:nvSpPr>
        <p:spPr>
          <a:xfrm>
            <a:off x="994057" y="4272651"/>
            <a:ext cx="4943700" cy="451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000" b="1" dirty="0" smtClean="0">
                <a:solidFill>
                  <a:srgbClr val="FFFFFF"/>
                </a:solidFill>
              </a:rPr>
              <a:t>Cartilla KNOW NOW 2.0 – SED 2022</a:t>
            </a:r>
            <a:r>
              <a:rPr lang="en" sz="1000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" sz="1000" dirty="0" smtClean="0">
                <a:solidFill>
                  <a:srgbClr val="FFFFFF"/>
                </a:solidFill>
              </a:rPr>
              <a:t>Disponible en: </a:t>
            </a:r>
            <a:r>
              <a:rPr lang="en" sz="1000" dirty="0" smtClean="0">
                <a:solidFill>
                  <a:srgbClr val="FFFFFF"/>
                </a:solidFill>
                <a:hlinkClick r:id="rId3"/>
              </a:rPr>
              <a:t>https://www.redacademica.edu.co/</a:t>
            </a:r>
            <a:r>
              <a:rPr lang="en" sz="1000" dirty="0" smtClean="0">
                <a:solidFill>
                  <a:srgbClr val="FFFFFF"/>
                </a:solidFill>
              </a:rPr>
              <a:t> </a:t>
            </a:r>
          </a:p>
          <a:p>
            <a:pPr>
              <a:buClr>
                <a:schemeClr val="dk1"/>
              </a:buClr>
              <a:buSzPts val="1100"/>
            </a:pPr>
            <a:endParaRPr lang="en" sz="1000" dirty="0" smtClean="0">
              <a:solidFill>
                <a:srgbClr val="02BDC7"/>
              </a:solidFill>
            </a:endParaRPr>
          </a:p>
          <a:p>
            <a:endParaRPr lang="en" sz="1000" dirty="0">
              <a:solidFill>
                <a:srgbClr val="02BDC7"/>
              </a:solidFill>
            </a:endParaRPr>
          </a:p>
        </p:txBody>
      </p:sp>
      <p:pic>
        <p:nvPicPr>
          <p:cNvPr id="2" name="Imagen 1" descr="Captura de pantalla 2023-07-06 a la(s) 12.20.01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77" y="1487263"/>
            <a:ext cx="4710833" cy="2809124"/>
          </a:xfrm>
          <a:prstGeom prst="rect">
            <a:avLst/>
          </a:prstGeom>
        </p:spPr>
      </p:pic>
      <p:sp>
        <p:nvSpPr>
          <p:cNvPr id="6" name="Corchetes 5"/>
          <p:cNvSpPr/>
          <p:nvPr/>
        </p:nvSpPr>
        <p:spPr>
          <a:xfrm>
            <a:off x="1911103" y="2860759"/>
            <a:ext cx="4968859" cy="443910"/>
          </a:xfrm>
          <a:prstGeom prst="bracket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653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26572" y="1257742"/>
            <a:ext cx="8212666" cy="3292337"/>
          </a:xfrm>
        </p:spPr>
        <p:txBody>
          <a:bodyPr>
            <a:normAutofit/>
          </a:bodyPr>
          <a:lstStyle/>
          <a:p>
            <a:pPr algn="just"/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¿Qué 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evalúa esta sección</a:t>
            </a: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?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pPr algn="just"/>
            <a:endParaRPr lang="es-ES" dirty="0">
              <a:solidFill>
                <a:srgbClr val="456272"/>
              </a:solidFill>
            </a:endParaRPr>
          </a:p>
          <a:p>
            <a:pPr marL="101600" indent="0" algn="just">
              <a:buNone/>
            </a:pPr>
            <a:r>
              <a:rPr lang="es-ES" dirty="0"/>
              <a:t>La parte 4 de la Prueba Saber 11 de inglés </a:t>
            </a:r>
            <a:r>
              <a:rPr lang="es-ES" b="1" dirty="0">
                <a:solidFill>
                  <a:srgbClr val="028E95"/>
                </a:solidFill>
              </a:rPr>
              <a:t>mide su conocimiento y habilidad para </a:t>
            </a:r>
            <a:r>
              <a:rPr lang="es-ES" b="1" dirty="0" smtClean="0">
                <a:solidFill>
                  <a:srgbClr val="028E95"/>
                </a:solidFill>
              </a:rPr>
              <a:t>aplicar las </a:t>
            </a:r>
            <a:r>
              <a:rPr lang="es-ES" b="1" dirty="0">
                <a:solidFill>
                  <a:srgbClr val="028E95"/>
                </a:solidFill>
              </a:rPr>
              <a:t>reglas gramaticales del idioma inglés</a:t>
            </a:r>
            <a:r>
              <a:rPr lang="es-ES" dirty="0"/>
              <a:t>. En esta parte de la prueba, encontrará </a:t>
            </a:r>
            <a:r>
              <a:rPr lang="es-ES" dirty="0" smtClean="0"/>
              <a:t>un (</a:t>
            </a:r>
            <a:r>
              <a:rPr lang="es-ES" dirty="0"/>
              <a:t>1) </a:t>
            </a:r>
            <a:r>
              <a:rPr lang="es-ES" dirty="0" smtClean="0"/>
              <a:t>texto con </a:t>
            </a:r>
            <a:r>
              <a:rPr lang="es-ES" dirty="0"/>
              <a:t>aproximadamente </a:t>
            </a:r>
            <a:r>
              <a:rPr lang="es-ES" dirty="0" smtClean="0"/>
              <a:t>diez (10) </a:t>
            </a:r>
            <a:r>
              <a:rPr lang="es-ES" dirty="0"/>
              <a:t>espacios que deberá completar eligiendo una de las tres (3</a:t>
            </a:r>
            <a:r>
              <a:rPr lang="es-ES" dirty="0" smtClean="0"/>
              <a:t>) opciones</a:t>
            </a:r>
            <a:r>
              <a:rPr lang="es-ES" dirty="0" smtClean="0"/>
              <a:t>.</a:t>
            </a:r>
          </a:p>
          <a:p>
            <a:pPr marL="101600" indent="0" algn="just">
              <a:buNone/>
            </a:pPr>
            <a:endParaRPr lang="es-E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indent="0" algn="just"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Tiempo aprox.: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1:10 </a:t>
            </a:r>
            <a:endParaRPr lang="es-E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4114" y="280151"/>
            <a:ext cx="792188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</a:rPr>
              <a:t>PARTE 4</a:t>
            </a:r>
          </a:p>
          <a:p>
            <a:pPr algn="ctr">
              <a:lnSpc>
                <a:spcPct val="130000"/>
              </a:lnSpc>
            </a:pPr>
            <a:r>
              <a:rPr lang="es-MX" sz="2000" b="1" dirty="0">
                <a:solidFill>
                  <a:schemeClr val="bg2">
                    <a:lumMod val="50000"/>
                  </a:schemeClr>
                </a:solidFill>
              </a:rPr>
              <a:t>CONOCIMIENTO GRAMATICAL</a:t>
            </a:r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2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97826" y="688726"/>
            <a:ext cx="7971304" cy="472707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¿Cómo identificarlas?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14114" y="-51811"/>
            <a:ext cx="7921886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MX" sz="1800" b="1" dirty="0">
                <a:solidFill>
                  <a:schemeClr val="bg2">
                    <a:lumMod val="50000"/>
                  </a:schemeClr>
                </a:solidFill>
              </a:rPr>
              <a:t>PARTE 4</a:t>
            </a:r>
          </a:p>
          <a:p>
            <a:pPr algn="ctr">
              <a:lnSpc>
                <a:spcPct val="130000"/>
              </a:lnSpc>
            </a:pPr>
            <a:r>
              <a:rPr lang="es-MX" sz="1800" b="1" dirty="0">
                <a:solidFill>
                  <a:schemeClr val="bg2">
                    <a:lumMod val="50000"/>
                  </a:schemeClr>
                </a:solidFill>
              </a:rPr>
              <a:t>CONOCIMIENTO GRAMATICAL</a:t>
            </a:r>
            <a:endParaRPr lang="es-E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3-07-14 a la(s) 11.44.1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71" y="1161432"/>
            <a:ext cx="6490669" cy="38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23334" y="443910"/>
            <a:ext cx="8212666" cy="4426770"/>
          </a:xfrm>
        </p:spPr>
        <p:txBody>
          <a:bodyPr>
            <a:normAutofit fontScale="92500" lnSpcReduction="10000"/>
          </a:bodyPr>
          <a:lstStyle/>
          <a:p>
            <a:pPr marL="101600" indent="0" algn="ctr">
              <a:buNone/>
            </a:pPr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¿Cómo </a:t>
            </a: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responder este tipo de pregunta?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pPr marL="101600" indent="0" algn="ctr">
              <a:buNone/>
            </a:pPr>
            <a:endParaRPr lang="es-MX" sz="2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indent="0" algn="just">
              <a:buNone/>
            </a:pPr>
            <a:r>
              <a:rPr lang="es-MX" sz="2100" dirty="0" smtClean="0"/>
              <a:t>Para </a:t>
            </a:r>
            <a:r>
              <a:rPr lang="es-MX" sz="2100" dirty="0"/>
              <a:t>elegir la opción que completa correctamente cada espacio del texto, deberá tener </a:t>
            </a:r>
            <a:r>
              <a:rPr lang="es-MX" sz="2100" dirty="0" smtClean="0"/>
              <a:t>en cuenta </a:t>
            </a:r>
            <a:r>
              <a:rPr lang="es-MX" sz="2100" b="1" dirty="0">
                <a:solidFill>
                  <a:srgbClr val="028E95"/>
                </a:solidFill>
              </a:rPr>
              <a:t>su uso</a:t>
            </a:r>
            <a:r>
              <a:rPr lang="es-MX" sz="2100" dirty="0"/>
              <a:t>, </a:t>
            </a:r>
            <a:r>
              <a:rPr lang="es-MX" sz="2100" b="1" dirty="0">
                <a:solidFill>
                  <a:srgbClr val="028E95"/>
                </a:solidFill>
              </a:rPr>
              <a:t>su tiempo verbal </a:t>
            </a:r>
            <a:r>
              <a:rPr lang="es-MX" sz="2100" dirty="0"/>
              <a:t>o </a:t>
            </a:r>
            <a:r>
              <a:rPr lang="es-MX" sz="2100" b="1" dirty="0">
                <a:solidFill>
                  <a:srgbClr val="028E95"/>
                </a:solidFill>
              </a:rPr>
              <a:t>su categoría gramatical</a:t>
            </a:r>
            <a:r>
              <a:rPr lang="es-MX" sz="2100" dirty="0"/>
              <a:t>. </a:t>
            </a:r>
            <a:r>
              <a:rPr lang="es-MX" sz="2100" i="1" dirty="0" smtClean="0"/>
              <a:t>	</a:t>
            </a:r>
          </a:p>
          <a:p>
            <a:pPr marL="101600" indent="0" algn="just">
              <a:buNone/>
            </a:pPr>
            <a:r>
              <a:rPr lang="es-ES" sz="2100" b="1" dirty="0" smtClean="0">
                <a:solidFill>
                  <a:schemeClr val="bg2">
                    <a:lumMod val="50000"/>
                  </a:schemeClr>
                </a:solidFill>
              </a:rPr>
              <a:t>1.  </a:t>
            </a:r>
            <a:r>
              <a:rPr lang="es-ES" sz="2100" b="1" dirty="0" smtClean="0">
                <a:solidFill>
                  <a:srgbClr val="028E95"/>
                </a:solidFill>
              </a:rPr>
              <a:t>Lea </a:t>
            </a:r>
            <a:r>
              <a:rPr lang="es-ES" sz="2100" b="1" dirty="0">
                <a:solidFill>
                  <a:srgbClr val="028E95"/>
                </a:solidFill>
              </a:rPr>
              <a:t>cuidadosamente la oración completa </a:t>
            </a:r>
            <a:r>
              <a:rPr lang="es-ES" sz="2100" dirty="0"/>
              <a:t>donde se encuentra el espacio en blanco</a:t>
            </a:r>
            <a:r>
              <a:rPr lang="es-ES" sz="2100" dirty="0" smtClean="0"/>
              <a:t>.</a:t>
            </a:r>
          </a:p>
          <a:p>
            <a:pPr marL="558800" indent="-457200">
              <a:buAutoNum type="arabicPeriod"/>
            </a:pPr>
            <a:endParaRPr lang="es-ES" sz="2100" dirty="0"/>
          </a:p>
          <a:p>
            <a:pPr marL="101600" indent="0" algn="ctr">
              <a:buNone/>
            </a:pPr>
            <a:r>
              <a:rPr lang="es-ES" sz="2100" u="sng" dirty="0"/>
              <a:t>Ejemplo</a:t>
            </a:r>
            <a:r>
              <a:rPr lang="es-ES" sz="2100" dirty="0"/>
              <a:t>: </a:t>
            </a:r>
            <a:r>
              <a:rPr lang="es-ES" sz="2100" dirty="0" err="1"/>
              <a:t>Sharing</a:t>
            </a:r>
            <a:r>
              <a:rPr lang="es-ES" sz="2100" dirty="0"/>
              <a:t> </a:t>
            </a:r>
            <a:r>
              <a:rPr lang="es-ES" sz="2100" dirty="0" err="1"/>
              <a:t>gossip</a:t>
            </a:r>
            <a:r>
              <a:rPr lang="es-ES" sz="2100" dirty="0"/>
              <a:t> </a:t>
            </a:r>
            <a:r>
              <a:rPr lang="es-ES" sz="2100" dirty="0" err="1"/>
              <a:t>about</a:t>
            </a:r>
            <a:r>
              <a:rPr lang="es-ES" sz="2100" dirty="0"/>
              <a:t> </a:t>
            </a:r>
            <a:r>
              <a:rPr lang="es-ES" sz="2100" dirty="0" err="1"/>
              <a:t>the</a:t>
            </a:r>
            <a:r>
              <a:rPr lang="es-ES" sz="2100" dirty="0"/>
              <a:t> </a:t>
            </a:r>
            <a:r>
              <a:rPr lang="es-ES" sz="2100" dirty="0" err="1"/>
              <a:t>rich</a:t>
            </a:r>
            <a:r>
              <a:rPr lang="es-ES" sz="2100" dirty="0"/>
              <a:t> </a:t>
            </a:r>
            <a:r>
              <a:rPr lang="es-ES" sz="2100" dirty="0" err="1"/>
              <a:t>because</a:t>
            </a:r>
            <a:r>
              <a:rPr lang="es-ES" sz="2100" dirty="0"/>
              <a:t> </a:t>
            </a:r>
            <a:r>
              <a:rPr lang="es-ES" sz="2100" dirty="0" err="1"/>
              <a:t>they’re</a:t>
            </a:r>
            <a:r>
              <a:rPr lang="es-ES" sz="2100" dirty="0"/>
              <a:t> more </a:t>
            </a:r>
            <a:r>
              <a:rPr lang="es-ES" sz="2100" dirty="0" err="1"/>
              <a:t>interesting</a:t>
            </a:r>
            <a:r>
              <a:rPr lang="es-ES" sz="2100" dirty="0"/>
              <a:t> </a:t>
            </a:r>
            <a:r>
              <a:rPr lang="es-ES" sz="2100" dirty="0" err="1"/>
              <a:t>than</a:t>
            </a:r>
            <a:r>
              <a:rPr lang="es-ES" sz="2100" dirty="0"/>
              <a:t> </a:t>
            </a:r>
            <a:r>
              <a:rPr lang="es-ES" sz="2100" dirty="0" err="1"/>
              <a:t>the</a:t>
            </a:r>
            <a:r>
              <a:rPr lang="es-ES" sz="2100" dirty="0"/>
              <a:t> </a:t>
            </a:r>
            <a:r>
              <a:rPr lang="es-ES" sz="2100" dirty="0" err="1"/>
              <a:t>truth</a:t>
            </a:r>
            <a:r>
              <a:rPr lang="es-ES" sz="2100" dirty="0"/>
              <a:t> </a:t>
            </a:r>
            <a:r>
              <a:rPr lang="es-ES" sz="2100" dirty="0" err="1" smtClean="0"/>
              <a:t>is</a:t>
            </a:r>
            <a:r>
              <a:rPr lang="es-ES" sz="2100" dirty="0"/>
              <a:t> </a:t>
            </a:r>
            <a:r>
              <a:rPr lang="es-ES" sz="2100" dirty="0" err="1" smtClean="0"/>
              <a:t>what</a:t>
            </a:r>
            <a:r>
              <a:rPr lang="es-ES" sz="2100" dirty="0" smtClean="0"/>
              <a:t> </a:t>
            </a:r>
            <a:r>
              <a:rPr lang="es-ES" sz="2100" dirty="0" err="1"/>
              <a:t>the</a:t>
            </a:r>
            <a:r>
              <a:rPr lang="es-ES" sz="2100" dirty="0"/>
              <a:t> internet has done </a:t>
            </a:r>
            <a:r>
              <a:rPr lang="es-ES" sz="2100" dirty="0" err="1"/>
              <a:t>to</a:t>
            </a:r>
            <a:r>
              <a:rPr lang="es-ES" sz="2100" dirty="0"/>
              <a:t> </a:t>
            </a:r>
            <a:r>
              <a:rPr lang="es-ES" sz="2100" dirty="0" err="1"/>
              <a:t>the</a:t>
            </a:r>
            <a:r>
              <a:rPr lang="es-ES" sz="2100" dirty="0"/>
              <a:t> </a:t>
            </a:r>
            <a:r>
              <a:rPr lang="es-ES" sz="2100" dirty="0" err="1"/>
              <a:t>news</a:t>
            </a:r>
            <a:r>
              <a:rPr lang="es-ES" sz="2100" dirty="0"/>
              <a:t> in </a:t>
            </a:r>
            <a:r>
              <a:rPr lang="es-ES" sz="2100" dirty="0" err="1"/>
              <a:t>the</a:t>
            </a:r>
            <a:r>
              <a:rPr lang="es-ES" sz="2100" dirty="0"/>
              <a:t> 0) _________ </a:t>
            </a:r>
            <a:r>
              <a:rPr lang="es-ES" sz="2100" dirty="0" err="1"/>
              <a:t>years</a:t>
            </a:r>
            <a:r>
              <a:rPr lang="es-ES" sz="2100" dirty="0"/>
              <a:t>.</a:t>
            </a:r>
          </a:p>
          <a:p>
            <a:pPr marL="101600" indent="0">
              <a:buNone/>
            </a:pPr>
            <a:endParaRPr lang="es-ES" sz="2100" dirty="0" smtClean="0"/>
          </a:p>
          <a:p>
            <a:pPr marL="101600" indent="0">
              <a:buNone/>
            </a:pPr>
            <a:r>
              <a:rPr lang="es-ES" sz="2100" b="1" dirty="0" smtClean="0"/>
              <a:t>2</a:t>
            </a:r>
            <a:r>
              <a:rPr lang="es-ES" sz="2100" b="1" dirty="0"/>
              <a:t>. </a:t>
            </a:r>
            <a:r>
              <a:rPr lang="es-ES" sz="2100" dirty="0"/>
              <a:t>Lea nuevamente la oración y </a:t>
            </a:r>
            <a:r>
              <a:rPr lang="es-ES" sz="2100" b="1" dirty="0">
                <a:solidFill>
                  <a:srgbClr val="028E95"/>
                </a:solidFill>
              </a:rPr>
              <a:t>preste atención a las palabras ubicadas </a:t>
            </a:r>
            <a:r>
              <a:rPr lang="es-ES" sz="2100" b="1" dirty="0" smtClean="0">
                <a:solidFill>
                  <a:srgbClr val="028E95"/>
                </a:solidFill>
              </a:rPr>
              <a:t>antes </a:t>
            </a:r>
            <a:r>
              <a:rPr lang="es-ES" sz="2100" b="1" dirty="0">
                <a:solidFill>
                  <a:srgbClr val="028E95"/>
                </a:solidFill>
              </a:rPr>
              <a:t>y después </a:t>
            </a:r>
            <a:r>
              <a:rPr lang="es-ES" sz="2100" b="1" dirty="0" smtClean="0">
                <a:solidFill>
                  <a:srgbClr val="028E95"/>
                </a:solidFill>
              </a:rPr>
              <a:t>del espacio </a:t>
            </a:r>
            <a:r>
              <a:rPr lang="es-ES" sz="2100" b="1" dirty="0">
                <a:solidFill>
                  <a:srgbClr val="028E95"/>
                </a:solidFill>
              </a:rPr>
              <a:t>en blanco</a:t>
            </a:r>
            <a:r>
              <a:rPr lang="es-ES" sz="2100" dirty="0" smtClean="0"/>
              <a:t>.</a:t>
            </a:r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val="335569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46634" y="197293"/>
            <a:ext cx="8212666" cy="4426770"/>
          </a:xfrm>
        </p:spPr>
        <p:txBody>
          <a:bodyPr>
            <a:normAutofit lnSpcReduction="10000"/>
          </a:bodyPr>
          <a:lstStyle/>
          <a:p>
            <a:pPr marL="101600" indent="0" algn="ctr">
              <a:buNone/>
            </a:pPr>
            <a:r>
              <a:rPr lang="es-MX" sz="2100" i="1" dirty="0" smtClean="0"/>
              <a:t>	</a:t>
            </a:r>
          </a:p>
          <a:p>
            <a:pPr marL="101600" indent="0" algn="just">
              <a:buNone/>
            </a:pPr>
            <a:r>
              <a:rPr lang="es-ES" sz="2100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s-ES" sz="21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s-ES" sz="2100" b="1" dirty="0" smtClean="0">
                <a:solidFill>
                  <a:schemeClr val="accent1">
                    <a:lumMod val="75000"/>
                  </a:schemeClr>
                </a:solidFill>
              </a:rPr>
              <a:t>Identifique </a:t>
            </a:r>
            <a:r>
              <a:rPr lang="es-ES" sz="2100" b="1" dirty="0">
                <a:solidFill>
                  <a:schemeClr val="accent1">
                    <a:lumMod val="75000"/>
                  </a:schemeClr>
                </a:solidFill>
              </a:rPr>
              <a:t>la categoría gramatical 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que mejor podría completar la frase teniendo en </a:t>
            </a:r>
            <a:r>
              <a:rPr lang="es-ES" sz="2100" dirty="0" smtClean="0">
                <a:solidFill>
                  <a:schemeClr val="bg2">
                    <a:lumMod val="50000"/>
                  </a:schemeClr>
                </a:solidFill>
              </a:rPr>
              <a:t>cuenta las 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opciones de respuesta dadas. </a:t>
            </a:r>
            <a:endParaRPr lang="es-ES" sz="2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indent="0" algn="just">
              <a:buNone/>
            </a:pPr>
            <a:r>
              <a:rPr lang="es-ES" sz="2100" dirty="0" smtClean="0">
                <a:solidFill>
                  <a:schemeClr val="bg2">
                    <a:lumMod val="50000"/>
                  </a:schemeClr>
                </a:solidFill>
              </a:rPr>
              <a:t>Por 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ejemplo, si la pregunta se refiere al tiempo verbal</a:t>
            </a:r>
            <a:r>
              <a:rPr lang="es-ES" sz="2100" dirty="0" smtClean="0">
                <a:solidFill>
                  <a:schemeClr val="bg2">
                    <a:lumMod val="50000"/>
                  </a:schemeClr>
                </a:solidFill>
              </a:rPr>
              <a:t>, tenga 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en cuenta si necesita un verbo en el presente o en el pasado.</a:t>
            </a:r>
          </a:p>
          <a:p>
            <a:pPr marL="101600" indent="0" algn="just">
              <a:buNone/>
            </a:pP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En este ejemplo, </a:t>
            </a:r>
            <a:r>
              <a:rPr lang="es-ES" sz="2100" b="1" dirty="0">
                <a:solidFill>
                  <a:srgbClr val="028E95"/>
                </a:solidFill>
              </a:rPr>
              <a:t>se necesita un adjetivo 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que describa la palabra años (</a:t>
            </a:r>
            <a:r>
              <a:rPr lang="es-ES" sz="2100" dirty="0" err="1">
                <a:solidFill>
                  <a:schemeClr val="bg2">
                    <a:lumMod val="50000"/>
                  </a:schemeClr>
                </a:solidFill>
              </a:rPr>
              <a:t>years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). Debido a </a:t>
            </a:r>
            <a:r>
              <a:rPr lang="es-ES" sz="2100" dirty="0" smtClean="0">
                <a:solidFill>
                  <a:schemeClr val="bg2">
                    <a:lumMod val="50000"/>
                  </a:schemeClr>
                </a:solidFill>
              </a:rPr>
              <a:t>que el </a:t>
            </a: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texto habla del pasado, es probable que se necesite un adjetivo que se refiera al </a:t>
            </a:r>
            <a:r>
              <a:rPr lang="es-ES" sz="2100" dirty="0" smtClean="0">
                <a:solidFill>
                  <a:schemeClr val="bg2">
                    <a:lumMod val="50000"/>
                  </a:schemeClr>
                </a:solidFill>
              </a:rPr>
              <a:t>pasado.</a:t>
            </a:r>
            <a:endParaRPr lang="es-ES" sz="2100" dirty="0" smtClean="0"/>
          </a:p>
          <a:p>
            <a:pPr marL="101600" indent="0" algn="ctr">
              <a:buNone/>
            </a:pPr>
            <a:r>
              <a:rPr lang="es-ES" sz="2100" u="sng" dirty="0" smtClean="0"/>
              <a:t>Ejemplo</a:t>
            </a:r>
            <a:r>
              <a:rPr lang="es-ES" sz="2100" dirty="0" smtClean="0"/>
              <a:t>: </a:t>
            </a:r>
          </a:p>
          <a:p>
            <a:pPr marL="101600" indent="0" algn="ctr">
              <a:buNone/>
            </a:pPr>
            <a:r>
              <a:rPr lang="es-ES" sz="2100" dirty="0" err="1" smtClean="0"/>
              <a:t>Sharing</a:t>
            </a:r>
            <a:r>
              <a:rPr lang="es-ES" sz="2100" dirty="0" smtClean="0"/>
              <a:t> </a:t>
            </a:r>
            <a:r>
              <a:rPr lang="es-ES" sz="2100" dirty="0" err="1" smtClean="0"/>
              <a:t>gossip</a:t>
            </a:r>
            <a:r>
              <a:rPr lang="es-ES" sz="2100" dirty="0" smtClean="0"/>
              <a:t> </a:t>
            </a:r>
            <a:r>
              <a:rPr lang="es-ES" sz="2100" dirty="0" err="1" smtClean="0"/>
              <a:t>about</a:t>
            </a:r>
            <a:r>
              <a:rPr lang="es-ES" sz="2100" dirty="0" smtClean="0"/>
              <a:t> </a:t>
            </a:r>
            <a:r>
              <a:rPr lang="es-ES" sz="2100" dirty="0" err="1" smtClean="0"/>
              <a:t>the</a:t>
            </a:r>
            <a:r>
              <a:rPr lang="es-ES" sz="2100" dirty="0" smtClean="0"/>
              <a:t> </a:t>
            </a:r>
            <a:r>
              <a:rPr lang="es-ES" sz="2100" dirty="0" err="1" smtClean="0"/>
              <a:t>rich</a:t>
            </a:r>
            <a:r>
              <a:rPr lang="es-ES" sz="2100" dirty="0" smtClean="0"/>
              <a:t> </a:t>
            </a:r>
            <a:r>
              <a:rPr lang="es-ES" sz="2100" dirty="0" err="1" smtClean="0"/>
              <a:t>because</a:t>
            </a:r>
            <a:r>
              <a:rPr lang="es-ES" sz="2100" dirty="0" smtClean="0"/>
              <a:t> </a:t>
            </a:r>
            <a:r>
              <a:rPr lang="es-ES" sz="2100" dirty="0" err="1" smtClean="0"/>
              <a:t>they’re</a:t>
            </a:r>
            <a:r>
              <a:rPr lang="es-ES" sz="2100" dirty="0" smtClean="0"/>
              <a:t> more </a:t>
            </a:r>
            <a:r>
              <a:rPr lang="es-ES" sz="2100" dirty="0" err="1" smtClean="0"/>
              <a:t>interesting</a:t>
            </a:r>
            <a:r>
              <a:rPr lang="es-ES" sz="2100" dirty="0" smtClean="0"/>
              <a:t> </a:t>
            </a:r>
            <a:r>
              <a:rPr lang="es-ES" sz="2100" dirty="0" err="1" smtClean="0"/>
              <a:t>than</a:t>
            </a:r>
            <a:r>
              <a:rPr lang="es-ES" sz="2100" dirty="0" smtClean="0"/>
              <a:t> </a:t>
            </a:r>
            <a:r>
              <a:rPr lang="es-ES" sz="2100" dirty="0" err="1" smtClean="0"/>
              <a:t>the</a:t>
            </a:r>
            <a:r>
              <a:rPr lang="es-ES" sz="2100" dirty="0" smtClean="0"/>
              <a:t> </a:t>
            </a:r>
            <a:r>
              <a:rPr lang="es-ES" sz="2100" dirty="0" err="1" smtClean="0"/>
              <a:t>truth</a:t>
            </a:r>
            <a:r>
              <a:rPr lang="es-ES" sz="2100" dirty="0" smtClean="0"/>
              <a:t> </a:t>
            </a:r>
            <a:r>
              <a:rPr lang="es-ES" sz="2100" dirty="0" err="1" smtClean="0"/>
              <a:t>is</a:t>
            </a:r>
            <a:r>
              <a:rPr lang="es-ES" sz="2100" dirty="0" smtClean="0"/>
              <a:t> </a:t>
            </a:r>
            <a:r>
              <a:rPr lang="es-ES" sz="2100" dirty="0" err="1" smtClean="0"/>
              <a:t>what</a:t>
            </a:r>
            <a:r>
              <a:rPr lang="es-ES" sz="2100" dirty="0" smtClean="0"/>
              <a:t> </a:t>
            </a:r>
            <a:r>
              <a:rPr lang="es-ES" sz="2100" dirty="0" err="1" smtClean="0"/>
              <a:t>the</a:t>
            </a:r>
            <a:r>
              <a:rPr lang="es-ES" sz="2100" dirty="0" smtClean="0"/>
              <a:t> internet has done </a:t>
            </a:r>
            <a:r>
              <a:rPr lang="es-ES" sz="2100" dirty="0" err="1" smtClean="0"/>
              <a:t>to</a:t>
            </a:r>
            <a:r>
              <a:rPr lang="es-ES" sz="2100" dirty="0" smtClean="0"/>
              <a:t> </a:t>
            </a:r>
            <a:r>
              <a:rPr lang="es-ES" sz="2100" dirty="0" err="1" smtClean="0"/>
              <a:t>the</a:t>
            </a:r>
            <a:r>
              <a:rPr lang="es-ES" sz="2100" dirty="0" smtClean="0"/>
              <a:t> </a:t>
            </a:r>
            <a:r>
              <a:rPr lang="es-ES" sz="2100" dirty="0" err="1" smtClean="0"/>
              <a:t>news</a:t>
            </a:r>
            <a:r>
              <a:rPr lang="es-ES" sz="2100" dirty="0" smtClean="0"/>
              <a:t> </a:t>
            </a:r>
            <a:r>
              <a:rPr lang="es-ES" sz="2100" b="1" dirty="0" smtClean="0">
                <a:solidFill>
                  <a:srgbClr val="028E95"/>
                </a:solidFill>
              </a:rPr>
              <a:t>in </a:t>
            </a:r>
            <a:r>
              <a:rPr lang="es-ES" sz="2100" b="1" dirty="0" err="1" smtClean="0">
                <a:solidFill>
                  <a:srgbClr val="028E95"/>
                </a:solidFill>
              </a:rPr>
              <a:t>the</a:t>
            </a:r>
            <a:r>
              <a:rPr lang="es-ES" sz="2100" b="1" dirty="0" smtClean="0">
                <a:solidFill>
                  <a:srgbClr val="028E95"/>
                </a:solidFill>
              </a:rPr>
              <a:t> 0) _________ </a:t>
            </a:r>
            <a:r>
              <a:rPr lang="es-ES" sz="2100" b="1" dirty="0" err="1" smtClean="0">
                <a:solidFill>
                  <a:srgbClr val="028E95"/>
                </a:solidFill>
              </a:rPr>
              <a:t>years</a:t>
            </a:r>
            <a:r>
              <a:rPr lang="es-ES" sz="2100" dirty="0" smtClean="0"/>
              <a:t>.</a:t>
            </a:r>
          </a:p>
          <a:p>
            <a:pPr marL="101600" indent="0">
              <a:buNone/>
            </a:pPr>
            <a:endParaRPr lang="es-ES" sz="2100" dirty="0" smtClean="0"/>
          </a:p>
        </p:txBody>
      </p:sp>
    </p:spTree>
    <p:extLst>
      <p:ext uri="{BB962C8B-B14F-4D97-AF65-F5344CB8AC3E}">
        <p14:creationId xmlns:p14="http://schemas.microsoft.com/office/powerpoint/2010/main" val="158175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46634" y="283605"/>
            <a:ext cx="8212666" cy="4624068"/>
          </a:xfrm>
        </p:spPr>
        <p:txBody>
          <a:bodyPr>
            <a:normAutofit fontScale="92500"/>
          </a:bodyPr>
          <a:lstStyle/>
          <a:p>
            <a:pPr marL="101600" indent="0" algn="ctr">
              <a:buNone/>
            </a:pPr>
            <a:r>
              <a:rPr lang="es-ES" sz="1900" u="sng" dirty="0" smtClean="0"/>
              <a:t>Ejemplo</a:t>
            </a:r>
            <a:r>
              <a:rPr lang="es-ES" sz="1900" dirty="0" smtClean="0"/>
              <a:t>: </a:t>
            </a:r>
          </a:p>
          <a:p>
            <a:pPr marL="101600" indent="0" algn="ctr">
              <a:buNone/>
            </a:pPr>
            <a:r>
              <a:rPr lang="es-ES" sz="1900" dirty="0" err="1" smtClean="0"/>
              <a:t>Sharing</a:t>
            </a:r>
            <a:r>
              <a:rPr lang="es-ES" sz="1900" dirty="0" smtClean="0"/>
              <a:t> </a:t>
            </a:r>
            <a:r>
              <a:rPr lang="es-ES" sz="1900" dirty="0" err="1" smtClean="0"/>
              <a:t>gossip</a:t>
            </a:r>
            <a:r>
              <a:rPr lang="es-ES" sz="1900" dirty="0" smtClean="0"/>
              <a:t> </a:t>
            </a:r>
            <a:r>
              <a:rPr lang="es-ES" sz="1900" dirty="0" err="1" smtClean="0"/>
              <a:t>about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rich</a:t>
            </a:r>
            <a:r>
              <a:rPr lang="es-ES" sz="1900" dirty="0" smtClean="0"/>
              <a:t> </a:t>
            </a:r>
            <a:r>
              <a:rPr lang="es-ES" sz="1900" dirty="0" err="1" smtClean="0"/>
              <a:t>because</a:t>
            </a:r>
            <a:r>
              <a:rPr lang="es-ES" sz="1900" dirty="0" smtClean="0"/>
              <a:t> </a:t>
            </a:r>
            <a:r>
              <a:rPr lang="es-ES" sz="1900" dirty="0" err="1" smtClean="0"/>
              <a:t>they’re</a:t>
            </a:r>
            <a:r>
              <a:rPr lang="es-ES" sz="1900" dirty="0" smtClean="0"/>
              <a:t> more </a:t>
            </a:r>
            <a:r>
              <a:rPr lang="es-ES" sz="1900" dirty="0" err="1" smtClean="0"/>
              <a:t>interesting</a:t>
            </a:r>
            <a:r>
              <a:rPr lang="es-ES" sz="1900" dirty="0" smtClean="0"/>
              <a:t> </a:t>
            </a:r>
            <a:r>
              <a:rPr lang="es-ES" sz="1900" dirty="0" err="1" smtClean="0"/>
              <a:t>than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truth</a:t>
            </a:r>
            <a:r>
              <a:rPr lang="es-ES" sz="1900" dirty="0" smtClean="0"/>
              <a:t> </a:t>
            </a:r>
            <a:r>
              <a:rPr lang="es-ES" sz="1900" dirty="0" err="1" smtClean="0"/>
              <a:t>is</a:t>
            </a:r>
            <a:r>
              <a:rPr lang="es-ES" sz="1900" dirty="0" smtClean="0"/>
              <a:t> </a:t>
            </a:r>
            <a:r>
              <a:rPr lang="es-ES" sz="1900" dirty="0" err="1" smtClean="0"/>
              <a:t>what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internet has done </a:t>
            </a:r>
            <a:r>
              <a:rPr lang="es-ES" sz="1900" dirty="0" err="1" smtClean="0"/>
              <a:t>to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news</a:t>
            </a:r>
            <a:r>
              <a:rPr lang="es-ES" sz="1900" dirty="0" smtClean="0"/>
              <a:t> </a:t>
            </a:r>
            <a:r>
              <a:rPr lang="es-ES" sz="1900" b="1" dirty="0" smtClean="0">
                <a:solidFill>
                  <a:srgbClr val="028E95"/>
                </a:solidFill>
              </a:rPr>
              <a:t>in </a:t>
            </a:r>
            <a:r>
              <a:rPr lang="es-ES" sz="1900" b="1" dirty="0" err="1" smtClean="0">
                <a:solidFill>
                  <a:srgbClr val="028E95"/>
                </a:solidFill>
              </a:rPr>
              <a:t>the</a:t>
            </a:r>
            <a:r>
              <a:rPr lang="es-ES" sz="1900" b="1" dirty="0" smtClean="0">
                <a:solidFill>
                  <a:srgbClr val="028E95"/>
                </a:solidFill>
              </a:rPr>
              <a:t> 0) _________ </a:t>
            </a:r>
            <a:r>
              <a:rPr lang="es-ES" sz="1900" b="1" dirty="0" err="1" smtClean="0">
                <a:solidFill>
                  <a:srgbClr val="028E95"/>
                </a:solidFill>
              </a:rPr>
              <a:t>years</a:t>
            </a:r>
            <a:r>
              <a:rPr lang="es-ES" sz="1900" dirty="0" smtClean="0"/>
              <a:t>.</a:t>
            </a:r>
            <a:endParaRPr lang="es-ES" sz="1900" dirty="0"/>
          </a:p>
          <a:p>
            <a:pPr marL="101600" indent="0" algn="ctr">
              <a:buNone/>
            </a:pPr>
            <a:r>
              <a:rPr lang="es-ES" sz="1900" dirty="0"/>
              <a:t>A. </a:t>
            </a:r>
            <a:r>
              <a:rPr lang="es-ES" sz="1900" dirty="0" err="1"/>
              <a:t>some</a:t>
            </a:r>
            <a:r>
              <a:rPr lang="es-ES" sz="1900" dirty="0"/>
              <a:t> </a:t>
            </a:r>
            <a:r>
              <a:rPr lang="es-ES" sz="1900" dirty="0" smtClean="0"/>
              <a:t>	B</a:t>
            </a:r>
            <a:r>
              <a:rPr lang="es-ES" sz="1900" dirty="0"/>
              <a:t>. </a:t>
            </a:r>
            <a:r>
              <a:rPr lang="es-ES" sz="1900" dirty="0" err="1"/>
              <a:t>past</a:t>
            </a:r>
            <a:r>
              <a:rPr lang="es-ES" sz="1900" dirty="0"/>
              <a:t> </a:t>
            </a:r>
            <a:r>
              <a:rPr lang="es-ES" sz="1900" dirty="0" smtClean="0"/>
              <a:t>		C</a:t>
            </a:r>
            <a:r>
              <a:rPr lang="es-ES" sz="1900" dirty="0"/>
              <a:t>. </a:t>
            </a:r>
            <a:r>
              <a:rPr lang="es-ES" sz="1900" dirty="0" err="1" smtClean="0"/>
              <a:t>ago</a:t>
            </a:r>
            <a:endParaRPr lang="es-ES" sz="1900" dirty="0" smtClean="0"/>
          </a:p>
          <a:p>
            <a:pPr marL="101600" indent="0" algn="just">
              <a:buNone/>
            </a:pPr>
            <a:endParaRPr lang="es-ES" sz="1900" b="1" dirty="0" smtClean="0"/>
          </a:p>
          <a:p>
            <a:pPr marL="101600" indent="0" algn="just">
              <a:buNone/>
            </a:pPr>
            <a:r>
              <a:rPr lang="es-ES" sz="1900" b="1" dirty="0" smtClean="0"/>
              <a:t>4</a:t>
            </a:r>
            <a:r>
              <a:rPr lang="es-ES" sz="1900" b="1" dirty="0"/>
              <a:t>. </a:t>
            </a:r>
            <a:r>
              <a:rPr lang="es-ES" sz="1900" b="1" dirty="0">
                <a:solidFill>
                  <a:srgbClr val="028E95"/>
                </a:solidFill>
              </a:rPr>
              <a:t>Pruebe</a:t>
            </a:r>
            <a:r>
              <a:rPr lang="es-ES" sz="1900" dirty="0"/>
              <a:t> las diferentes opciones A, B o C en los espacios en blanco antes de seleccionar </a:t>
            </a:r>
            <a:r>
              <a:rPr lang="es-ES" sz="1900" dirty="0" smtClean="0"/>
              <a:t>la opción </a:t>
            </a:r>
            <a:r>
              <a:rPr lang="es-ES" sz="1900" dirty="0"/>
              <a:t>correcta</a:t>
            </a:r>
            <a:r>
              <a:rPr lang="es-ES" sz="1900" dirty="0" smtClean="0"/>
              <a:t>.</a:t>
            </a:r>
          </a:p>
          <a:p>
            <a:pPr marL="101600" indent="0">
              <a:buNone/>
            </a:pPr>
            <a:r>
              <a:rPr lang="es-ES" sz="1900" dirty="0"/>
              <a:t>5. </a:t>
            </a:r>
            <a:r>
              <a:rPr lang="es-ES" sz="1900" b="1" dirty="0">
                <a:solidFill>
                  <a:srgbClr val="028E95"/>
                </a:solidFill>
              </a:rPr>
              <a:t>Identifique</a:t>
            </a:r>
            <a:r>
              <a:rPr lang="es-ES" sz="1900" dirty="0"/>
              <a:t> las respuestas que </a:t>
            </a:r>
            <a:r>
              <a:rPr lang="es-ES" sz="1900" b="1" dirty="0">
                <a:solidFill>
                  <a:srgbClr val="028E95"/>
                </a:solidFill>
              </a:rPr>
              <a:t>no son adecuadas </a:t>
            </a:r>
            <a:r>
              <a:rPr lang="es-ES" sz="1900" b="1" dirty="0" smtClean="0">
                <a:solidFill>
                  <a:srgbClr val="028E95"/>
                </a:solidFill>
              </a:rPr>
              <a:t>gramaticalmente</a:t>
            </a:r>
            <a:r>
              <a:rPr lang="es-ES" sz="1900" dirty="0" smtClean="0">
                <a:solidFill>
                  <a:srgbClr val="028E95"/>
                </a:solidFill>
              </a:rPr>
              <a:t> </a:t>
            </a:r>
            <a:r>
              <a:rPr lang="es-ES" sz="1900" dirty="0" smtClean="0"/>
              <a:t>en </a:t>
            </a:r>
            <a:r>
              <a:rPr lang="es-ES" sz="1900" dirty="0"/>
              <a:t>la oración y</a:t>
            </a:r>
            <a:r>
              <a:rPr lang="es-ES" sz="1900" b="1" dirty="0"/>
              <a:t> </a:t>
            </a:r>
            <a:r>
              <a:rPr lang="es-ES" sz="1900" b="1" dirty="0">
                <a:solidFill>
                  <a:srgbClr val="028E95"/>
                </a:solidFill>
              </a:rPr>
              <a:t>descártelas</a:t>
            </a:r>
            <a:r>
              <a:rPr lang="es-ES" sz="1900" dirty="0"/>
              <a:t>.</a:t>
            </a:r>
          </a:p>
          <a:p>
            <a:pPr marL="101600" indent="0" algn="just">
              <a:buNone/>
            </a:pPr>
            <a:r>
              <a:rPr lang="es-ES" sz="1900" dirty="0" smtClean="0"/>
              <a:t>A</a:t>
            </a:r>
            <a:r>
              <a:rPr lang="es-ES" sz="1900" dirty="0"/>
              <a:t>. </a:t>
            </a:r>
            <a:r>
              <a:rPr lang="es-ES" sz="1900" dirty="0" err="1"/>
              <a:t>some</a:t>
            </a:r>
            <a:r>
              <a:rPr lang="es-ES" sz="1900" dirty="0"/>
              <a:t> -&gt; Es un adjetivo que se refiere a cantidad indefinida, por lo que no es correcto usarlo después del artículo definido “</a:t>
            </a:r>
            <a:r>
              <a:rPr lang="es-ES" sz="1900" dirty="0" err="1"/>
              <a:t>The</a:t>
            </a:r>
            <a:r>
              <a:rPr lang="es-ES" sz="1900" dirty="0"/>
              <a:t>” ya que se contradicen.</a:t>
            </a:r>
          </a:p>
          <a:p>
            <a:pPr marL="101600" indent="0" algn="just">
              <a:buNone/>
            </a:pPr>
            <a:r>
              <a:rPr lang="es-ES" sz="1900" dirty="0"/>
              <a:t>C. </a:t>
            </a:r>
            <a:r>
              <a:rPr lang="es-ES" sz="1900" dirty="0" err="1"/>
              <a:t>ago</a:t>
            </a:r>
            <a:r>
              <a:rPr lang="es-ES" sz="1900" dirty="0"/>
              <a:t>-&gt; Es un adverbio que se refiere a un tiempo en el pasado, pero se utiliza al final de la oración.</a:t>
            </a:r>
          </a:p>
          <a:p>
            <a:pPr marL="101600" indent="0" algn="just">
              <a:buNone/>
            </a:pPr>
            <a:endParaRPr lang="es-ES" sz="2100" dirty="0" smtClean="0"/>
          </a:p>
        </p:txBody>
      </p:sp>
    </p:spTree>
    <p:extLst>
      <p:ext uri="{BB962C8B-B14F-4D97-AF65-F5344CB8AC3E}">
        <p14:creationId xmlns:p14="http://schemas.microsoft.com/office/powerpoint/2010/main" val="108725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46634" y="641203"/>
            <a:ext cx="8212666" cy="3982859"/>
          </a:xfrm>
        </p:spPr>
        <p:txBody>
          <a:bodyPr>
            <a:normAutofit/>
          </a:bodyPr>
          <a:lstStyle/>
          <a:p>
            <a:pPr marL="101600" indent="0" algn="just">
              <a:buNone/>
            </a:pPr>
            <a:r>
              <a:rPr lang="es-ES" sz="1800" dirty="0" smtClean="0"/>
              <a:t>6</a:t>
            </a:r>
            <a:r>
              <a:rPr lang="es-ES" sz="1800" dirty="0"/>
              <a:t>. Elija la opción gramaticalmente correcta y </a:t>
            </a:r>
            <a:r>
              <a:rPr lang="es-ES" sz="1800" b="1" dirty="0">
                <a:solidFill>
                  <a:srgbClr val="028E95"/>
                </a:solidFill>
              </a:rPr>
              <a:t>lea la frase con la palabra que escogió</a:t>
            </a:r>
            <a:r>
              <a:rPr lang="es-ES" sz="1800" dirty="0"/>
              <a:t> </a:t>
            </a:r>
            <a:r>
              <a:rPr lang="es-ES" sz="1800" dirty="0" smtClean="0"/>
              <a:t>para cerciorarse </a:t>
            </a:r>
            <a:r>
              <a:rPr lang="es-ES" sz="1800" dirty="0"/>
              <a:t>de que el sentido general de la oración es el apropiado</a:t>
            </a:r>
            <a:r>
              <a:rPr lang="es-ES" sz="1800" dirty="0" smtClean="0"/>
              <a:t>.</a:t>
            </a:r>
          </a:p>
          <a:p>
            <a:pPr marL="101600" indent="0" algn="just">
              <a:buNone/>
            </a:pPr>
            <a:endParaRPr lang="es-ES" sz="1800" dirty="0" smtClean="0"/>
          </a:p>
          <a:p>
            <a:pPr marL="101600" indent="0" algn="just">
              <a:buNone/>
            </a:pPr>
            <a:r>
              <a:rPr lang="es-ES" sz="1800" dirty="0" smtClean="0"/>
              <a:t>La </a:t>
            </a:r>
            <a:r>
              <a:rPr lang="es-ES" sz="1800" dirty="0"/>
              <a:t>respuesta correcta es </a:t>
            </a:r>
            <a:r>
              <a:rPr lang="es-ES" sz="1800" b="1" dirty="0">
                <a:solidFill>
                  <a:srgbClr val="028E95"/>
                </a:solidFill>
              </a:rPr>
              <a:t>B</a:t>
            </a:r>
            <a:r>
              <a:rPr lang="es-ES" sz="1800" dirty="0"/>
              <a:t> ya que “</a:t>
            </a:r>
            <a:r>
              <a:rPr lang="es-ES" sz="1800" b="1" dirty="0" err="1">
                <a:solidFill>
                  <a:srgbClr val="028E95"/>
                </a:solidFill>
              </a:rPr>
              <a:t>Past</a:t>
            </a:r>
            <a:r>
              <a:rPr lang="es-ES" sz="1800" dirty="0"/>
              <a:t>” se convierte en un adjetivo que califica el </a:t>
            </a:r>
            <a:r>
              <a:rPr lang="es-ES" sz="1800" dirty="0" smtClean="0"/>
              <a:t>sustantivo plural </a:t>
            </a:r>
            <a:r>
              <a:rPr lang="es-ES" sz="1800" dirty="0"/>
              <a:t>“</a:t>
            </a:r>
            <a:r>
              <a:rPr lang="es-ES" sz="1800" dirty="0" err="1"/>
              <a:t>years</a:t>
            </a:r>
            <a:r>
              <a:rPr lang="es-ES" sz="1800" dirty="0"/>
              <a:t>” y señala que la frase se refiere a lo que ha sucedido en los últimos años </a:t>
            </a:r>
            <a:r>
              <a:rPr lang="es-ES" sz="1800" dirty="0" smtClean="0"/>
              <a:t>hasta el </a:t>
            </a:r>
            <a:r>
              <a:rPr lang="es-ES" sz="1800" dirty="0"/>
              <a:t>día de hoy</a:t>
            </a:r>
            <a:r>
              <a:rPr lang="es-ES" sz="1800" dirty="0" smtClean="0"/>
              <a:t>.</a:t>
            </a:r>
          </a:p>
          <a:p>
            <a:pPr marL="101600" indent="0">
              <a:buNone/>
            </a:pPr>
            <a:endParaRPr lang="es-ES" sz="1800" dirty="0"/>
          </a:p>
          <a:p>
            <a:pPr marL="101600" indent="0" algn="ctr">
              <a:buNone/>
            </a:pPr>
            <a:r>
              <a:rPr lang="es-ES" dirty="0" err="1"/>
              <a:t>Sharing</a:t>
            </a:r>
            <a:r>
              <a:rPr lang="es-ES" dirty="0"/>
              <a:t> </a:t>
            </a:r>
            <a:r>
              <a:rPr lang="es-ES" dirty="0" err="1"/>
              <a:t>gossip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rich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they’re</a:t>
            </a:r>
            <a:r>
              <a:rPr lang="es-ES" dirty="0"/>
              <a:t> more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truth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internet has done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news</a:t>
            </a:r>
            <a:r>
              <a:rPr lang="es-ES" dirty="0"/>
              <a:t> </a:t>
            </a:r>
            <a:r>
              <a:rPr lang="es-ES" b="1" dirty="0">
                <a:solidFill>
                  <a:srgbClr val="028E95"/>
                </a:solidFill>
              </a:rPr>
              <a:t>in </a:t>
            </a:r>
            <a:r>
              <a:rPr lang="es-ES" b="1" dirty="0" err="1">
                <a:solidFill>
                  <a:srgbClr val="028E95"/>
                </a:solidFill>
              </a:rPr>
              <a:t>the</a:t>
            </a:r>
            <a:r>
              <a:rPr lang="es-ES" b="1" dirty="0">
                <a:solidFill>
                  <a:srgbClr val="028E95"/>
                </a:solidFill>
              </a:rPr>
              <a:t> 0) </a:t>
            </a:r>
            <a:r>
              <a:rPr lang="es-ES" b="1" dirty="0" smtClean="0">
                <a:solidFill>
                  <a:srgbClr val="028E95"/>
                </a:solidFill>
              </a:rPr>
              <a:t>_</a:t>
            </a:r>
            <a:r>
              <a:rPr lang="es-ES" b="1" dirty="0" err="1" smtClean="0">
                <a:solidFill>
                  <a:srgbClr val="028E95"/>
                </a:solidFill>
              </a:rPr>
              <a:t>past</a:t>
            </a:r>
            <a:r>
              <a:rPr lang="es-ES" b="1" dirty="0" smtClean="0">
                <a:solidFill>
                  <a:srgbClr val="028E95"/>
                </a:solidFill>
              </a:rPr>
              <a:t>_ </a:t>
            </a:r>
            <a:r>
              <a:rPr lang="es-ES" b="1" dirty="0" err="1">
                <a:solidFill>
                  <a:srgbClr val="028E95"/>
                </a:solidFill>
              </a:rPr>
              <a:t>years</a:t>
            </a:r>
            <a:r>
              <a:rPr lang="es-ES" dirty="0"/>
              <a:t>.</a:t>
            </a:r>
          </a:p>
          <a:p>
            <a:pPr marL="10160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1662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398</Words>
  <Application>Microsoft Macintosh PowerPoint</Application>
  <PresentationFormat>Presentación en pantalla (16:9)</PresentationFormat>
  <Paragraphs>66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Kent template</vt:lpstr>
      <vt:lpstr>PRUEBA SABER 11- INGLÉS   Preparación Parte 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It´s time to check how you implemented the strategies!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IELTS  Preparation</dc:title>
  <cp:lastModifiedBy>Diana</cp:lastModifiedBy>
  <cp:revision>102</cp:revision>
  <cp:lastPrinted>2023-07-06T17:28:07Z</cp:lastPrinted>
  <dcterms:modified xsi:type="dcterms:W3CDTF">2023-07-15T10:25:56Z</dcterms:modified>
</cp:coreProperties>
</file>